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0" r:id="rId4"/>
    <p:sldId id="258" r:id="rId5"/>
    <p:sldId id="259" r:id="rId6"/>
    <p:sldId id="263" r:id="rId7"/>
    <p:sldId id="261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02624" cy="2763739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социально-экономического развития Частоозерского района до </a:t>
            </a:r>
            <a:r>
              <a:rPr lang="ru-RU" sz="3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2030 года</a:t>
            </a:r>
            <a:endParaRPr lang="ru-RU" sz="3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7304856" cy="13457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466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764704"/>
            <a:ext cx="5616624" cy="792088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С.Частоозерье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ownloads\частоозер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518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4801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59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70537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Главные стратегические цели: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-устойчивое и комплексное социально-экономическое развитие Частоозерского района;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-рост уровня жизни населения;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- оптимальное использование природно-экономического, производственного, кадрового потенциала.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31" name="Picture 7" descr="C:\Users\Администратор\Desktop\2 слайд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66022"/>
            <a:ext cx="3525869" cy="2327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Администратор\Desktop\2 слайд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925" y="4346347"/>
            <a:ext cx="3419290" cy="25083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Администратор\Desktop\2 слайд\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93096"/>
            <a:ext cx="3471317" cy="2561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Администратор\Desktop\2 слайд\Изображение 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77" y="1966022"/>
            <a:ext cx="3419290" cy="2393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2915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86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Рынок труда и занятость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980728"/>
            <a:ext cx="7200800" cy="52565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Актуальные направления:</a:t>
            </a:r>
          </a:p>
          <a:p>
            <a:pPr marL="457200" indent="-457200" algn="l">
              <a:buFontTx/>
              <a:buChar char="-"/>
            </a:pPr>
            <a:r>
              <a:rPr lang="ru-RU" sz="2800" b="1" dirty="0" smtClean="0">
                <a:solidFill>
                  <a:schemeClr val="tx1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улучшение условий труда работающих</a:t>
            </a:r>
          </a:p>
          <a:p>
            <a:pPr marL="457200" indent="-457200" algn="l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- защищенность наёмных работников в сфере трудовых отношений</a:t>
            </a:r>
          </a:p>
          <a:p>
            <a:pPr marL="457200" indent="-457200" algn="l"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- повышение качества рабочей силы</a:t>
            </a:r>
          </a:p>
          <a:p>
            <a:pPr marL="457200" indent="-457200" algn="l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Уровень регистрируемой безработицы (%)</a:t>
            </a:r>
          </a:p>
          <a:p>
            <a:pPr marL="457200" indent="-457200" algn="l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2020 год – 2,2</a:t>
            </a:r>
          </a:p>
          <a:p>
            <a:pPr marL="457200" indent="-457200" algn="l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2025 год - 2,0</a:t>
            </a:r>
          </a:p>
          <a:p>
            <a:pPr marL="457200" indent="-457200" algn="l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2030 год– 1,8 (71,4% к показателю 2016 г.)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660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8511270"/>
              </p:ext>
            </p:extLst>
          </p:nvPr>
        </p:nvGraphicFramePr>
        <p:xfrm>
          <a:off x="323527" y="1196753"/>
          <a:ext cx="8568954" cy="2736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6318"/>
                <a:gridCol w="2856318"/>
                <a:gridCol w="2856318"/>
              </a:tblGrid>
              <a:tr h="633031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Рождаемость (на 1000 населения)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Смертность (на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1000 населения)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Обеспеченность врачами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17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2015 г.                 15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2015 г.                       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18,2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2015 г.                     18,5</a:t>
                      </a:r>
                      <a:endParaRPr lang="ru-RU" b="1" dirty="0"/>
                    </a:p>
                  </a:txBody>
                  <a:tcPr/>
                </a:tc>
              </a:tr>
              <a:tr h="3617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2016 г.                15,4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2016 г.                        18,4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2016 г.                     18,7</a:t>
                      </a:r>
                      <a:endParaRPr lang="ru-RU" b="1" dirty="0"/>
                    </a:p>
                  </a:txBody>
                  <a:tcPr/>
                </a:tc>
              </a:tr>
              <a:tr h="3617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2017 г.                 12,2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2017 г.                        17,1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2017 г.                     18,8</a:t>
                      </a:r>
                      <a:endParaRPr lang="ru-RU" b="1" dirty="0"/>
                    </a:p>
                  </a:txBody>
                  <a:tcPr/>
                </a:tc>
              </a:tr>
              <a:tr h="36173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2020 г.                14,0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2020 г.                       16,5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2020 г.                    19,0</a:t>
                      </a:r>
                      <a:endParaRPr lang="ru-RU" b="1" dirty="0"/>
                    </a:p>
                  </a:txBody>
                  <a:tcPr/>
                </a:tc>
              </a:tr>
              <a:tr h="63318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2030 г.                15,5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2030 г.                       13,0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2030 г.                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  22,0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10744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Здравоохранение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33057"/>
            <a:ext cx="4248472" cy="289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1907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60648"/>
            <a:ext cx="468052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Образование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ltakov.ru/i/gallery/55e9a11db2bc3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36712"/>
            <a:ext cx="4609581" cy="56886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7639178"/>
              </p:ext>
            </p:extLst>
          </p:nvPr>
        </p:nvGraphicFramePr>
        <p:xfrm>
          <a:off x="4932040" y="836714"/>
          <a:ext cx="4032448" cy="602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16224"/>
              </a:tblGrid>
              <a:tr h="256092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</a:rPr>
                        <a:t>Доля выпускников общеобразовательных учреждений, получивших аттестат о среднем образовании,%</a:t>
                      </a:r>
                      <a:endParaRPr lang="ru-RU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Доля муниципальных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 общеобразовательных учреждений, соответствующих современным требованиям обучения, в общем количестве учреждений,%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6920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2015 г.           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2015 г.              60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6920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2016 г.           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2016 г.              80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6920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2017 г.            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2017 г.               80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6920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2020 г.           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2020 г.              90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6920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2030 г.           100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2030 г.                100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5192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16632"/>
            <a:ext cx="7056784" cy="17281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Туризм, как перспективная отрасль, сможет поддержать различные производства, обеспечив спрос на товары местных товаропроизводителей, привлечь инвестиции, обеспечить дополнительные поступления в местный бюджет.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79" y="1607315"/>
            <a:ext cx="244827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</a:t>
            </a:r>
            <a:r>
              <a:rPr lang="ru-RU" sz="2000" b="1" dirty="0" smtClean="0"/>
              <a:t>Производственный</a:t>
            </a:r>
            <a:endParaRPr lang="ru-RU" sz="2000" dirty="0"/>
          </a:p>
        </p:txBody>
      </p:sp>
      <p:pic>
        <p:nvPicPr>
          <p:cNvPr id="2052" name="Picture 4" descr="C:\Users\Администратор\Desktop\туризм\производственный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263410"/>
            <a:ext cx="2808311" cy="22857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4499992" y="1834318"/>
            <a:ext cx="403244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Культурный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Рисунок 6" descr="культурный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0" y="2244934"/>
            <a:ext cx="3094751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914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511660" y="4477182"/>
            <a:ext cx="2628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</a:t>
            </a:r>
            <a:r>
              <a:rPr lang="ru-RU" sz="2000" b="1" dirty="0" smtClean="0"/>
              <a:t>Спортивный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5076055" y="4481482"/>
            <a:ext cx="20162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Экологический</a:t>
            </a:r>
          </a:p>
        </p:txBody>
      </p:sp>
      <p:pic>
        <p:nvPicPr>
          <p:cNvPr id="2056" name="Picture 8" descr="C:\Users\Администратор\Desktop\туризм\спортивный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09" y="4806444"/>
            <a:ext cx="3107784" cy="2051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дминистратор\Desktop\туризм\экологический 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06444"/>
            <a:ext cx="2952328" cy="2051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43561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404664"/>
            <a:ext cx="7056784" cy="288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Физическая культура и спорт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784976" cy="62373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Стратегические цели:</a:t>
            </a:r>
          </a:p>
          <a:p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endParaRPr lang="ru-RU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 algn="l">
              <a:buFontTx/>
              <a:buChar char="-"/>
            </a:pP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rgbClr val="002060"/>
                </a:solidFill>
              </a:rPr>
              <a:t>Доля населения, систематически занимающегося физической культурой и спортом (%)</a:t>
            </a:r>
          </a:p>
          <a:p>
            <a:pPr marL="457200" indent="-457200" algn="l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2020 г.- 39,5</a:t>
            </a:r>
          </a:p>
          <a:p>
            <a:pPr marL="457200" indent="-457200" algn="l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2025 г. – 40,0</a:t>
            </a:r>
          </a:p>
          <a:p>
            <a:pPr marL="457200" indent="-457200" algn="l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</a:rPr>
              <a:t>2030 г. – 43,0 (126% к уровню 2016 года)</a:t>
            </a:r>
          </a:p>
          <a:p>
            <a:pPr marL="457200" indent="-457200" algn="l">
              <a:buFontTx/>
              <a:buChar char="-"/>
            </a:pPr>
            <a:endParaRPr lang="ru-RU" sz="1600" b="1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35504048"/>
              </p:ext>
            </p:extLst>
          </p:nvPr>
        </p:nvGraphicFramePr>
        <p:xfrm>
          <a:off x="251520" y="1124743"/>
          <a:ext cx="8640960" cy="2213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880320"/>
                <a:gridCol w="2880320"/>
              </a:tblGrid>
              <a:tr h="2213991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Создание доступной инфраструктуры для занятий физической культурой и спортом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Формирование мотивации ведения здорового образа жизни</a:t>
                      </a:r>
                    </a:p>
                    <a:p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Дальнейшее развитие работы секций по различным видам спорта и расширение кадрового потенциала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836D~1\AppData\Local\Temp\Rar$DI09.120\P118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10008"/>
            <a:ext cx="3600400" cy="2147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836D~1\AppData\Local\Temp\Rar$DI89.120\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60439" cy="30689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4530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332656"/>
            <a:ext cx="4608512" cy="338437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Приоритетные задачи агропромышленного комплекса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1.Модернизация животноводства, растениеводства и сферы переработки, обеспечивающая конкурентоспособность и эффективный сбыт производимой продукции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2.Сохранение и повышение плодородия почвы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3. Организация работы по привлечению новых инвесторов в отрасль и оказание максимального содействия в реализации уже проводимых инвестиционных проектов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rgbClr val="C00000"/>
                </a:solidFill>
              </a:rPr>
              <a:t>Целевые показатели:</a:t>
            </a: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60648"/>
            <a:ext cx="4248472" cy="659735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38068446"/>
              </p:ext>
            </p:extLst>
          </p:nvPr>
        </p:nvGraphicFramePr>
        <p:xfrm>
          <a:off x="179510" y="3501009"/>
          <a:ext cx="4392490" cy="3227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30"/>
                <a:gridCol w="720080"/>
                <a:gridCol w="648072"/>
                <a:gridCol w="792088"/>
                <a:gridCol w="1080120"/>
              </a:tblGrid>
              <a:tr h="5760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Целевые показатели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2030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% к 2016 году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Объем сельскохозяйственной продукции в действующих ценах,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 млн руб.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Производство зерна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Реализация скота и птицы (в живом весе)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3105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4350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5700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ru-RU" sz="12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Администратор\Desktop\сел.хоз\вместо консерв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2" y="260648"/>
            <a:ext cx="4224468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сел.хоз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2" y="3645024"/>
            <a:ext cx="4283967" cy="3212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0487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5184576" cy="652534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малого и среднего предпринимательства за счет: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финансовой поддержки субъектов в рамках государственных и муниципальной программ;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повышения конкурентоспособности субъектов малого и среднего предпринимательства благодаря реализации мероприятий Стандарта деятельности по созданию благоприятных условий для ведения бизнеса в районе.</a:t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/>
            </a:r>
            <a:br>
              <a:rPr lang="ru-RU" sz="1400" b="1" dirty="0">
                <a:solidFill>
                  <a:schemeClr val="tx1"/>
                </a:solidFill>
              </a:rPr>
            </a:b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51437" y="236139"/>
            <a:ext cx="3528392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истратор\Desktop\слайд\кол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546" y="262423"/>
            <a:ext cx="3442934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слайд\ось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766" y="3286759"/>
            <a:ext cx="3496714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ownloads\мё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9" y="2780928"/>
            <a:ext cx="4470020" cy="3386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1062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684</TotalTime>
  <Words>367</Words>
  <Application>Microsoft Office PowerPoint</Application>
  <PresentationFormat>Экран (4:3)</PresentationFormat>
  <Paragraphs>90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Стратегия социально-экономического развития Частоозерского района до 2030 года</vt:lpstr>
      <vt:lpstr>Главные стратегические цели: -устойчивое и комплексное социально-экономическое развитие Частоозерского района; -рост уровня жизни населения; - оптимальное использование природно-экономического, производственного, кадрового потенциала. </vt:lpstr>
      <vt:lpstr>Рынок труда и занятость</vt:lpstr>
      <vt:lpstr>Здравоохранение</vt:lpstr>
      <vt:lpstr>Образование</vt:lpstr>
      <vt:lpstr>Туризм, как перспективная отрасль, сможет поддержать различные производства, обеспечив спрос на товары местных товаропроизводителей, привлечь инвестиции, обеспечить дополнительные поступления в местный бюджет.</vt:lpstr>
      <vt:lpstr>Физическая культура и спорт </vt:lpstr>
      <vt:lpstr>Приоритетные задачи агропромышленного комплекса 1.Модернизация животноводства, растениеводства и сферы переработки, обеспечивающая конкурентоспособность и эффективный сбыт производимой продукции 2.Сохранение и повышение плодородия почвы 3. Организация работы по привлечению новых инвесторов в отрасль и оказание максимального содействия в реализации уже проводимых инвестиционных проектов Целевые показатели: </vt:lpstr>
      <vt:lpstr>Развитие малого и среднего предпринимательства за счет: - финансовой поддержки субъектов в рамках государственных и муниципальной программ; - повышения конкурентоспособности субъектов малого и среднего предпринимательства благодаря реализации мероприятий Стандарта деятельности по созданию благоприятных условий для ведения бизнеса в районе.                     </vt:lpstr>
      <vt:lpstr>С.Частоозерье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социально-экономического развития МО Частоозерского района на 2018 год и плановый период до 2030 года</dc:title>
  <dc:creator>Администратор</dc:creator>
  <cp:lastModifiedBy>Троя</cp:lastModifiedBy>
  <cp:revision>39</cp:revision>
  <dcterms:created xsi:type="dcterms:W3CDTF">2018-02-08T03:30:20Z</dcterms:created>
  <dcterms:modified xsi:type="dcterms:W3CDTF">2019-11-20T09:42:39Z</dcterms:modified>
</cp:coreProperties>
</file>