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2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695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938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92886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846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62240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193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0554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796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747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14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52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383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806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145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926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69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29AA9-1F81-4D3E-9BA9-3AF3F435463A}" type="datetimeFigureOut">
              <a:rPr lang="ru-RU" smtClean="0"/>
              <a:pPr/>
              <a:t>25.08.2019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576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984" y="804333"/>
            <a:ext cx="5536733" cy="53948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2339" y="548640"/>
            <a:ext cx="11456484" cy="6131560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</a:t>
            </a:r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ТРУДОВОЕ 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</a:p>
          <a:p>
            <a:pPr marL="0" indent="0" algn="ctr">
              <a:buNone/>
            </a:pPr>
            <a:r>
              <a:rPr lang="ru-RU" sz="5400" b="1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ЗАКОНОДАТЕЛЬСТВО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2019 год.</a:t>
            </a:r>
          </a:p>
          <a:p>
            <a:pPr algn="ctr"/>
            <a:endParaRPr lang="ru-RU" sz="54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Автор: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 – эксперт,                   </a:t>
            </a:r>
          </a:p>
          <a:p>
            <a:pPr algn="ctr"/>
            <a:r>
              <a:rPr lang="ru-RU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сертифицированный бизнес-тренер </a:t>
            </a:r>
          </a:p>
          <a:p>
            <a:pPr algn="ctr"/>
            <a:r>
              <a:rPr lang="ru-RU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по трудовому законодательству – </a:t>
            </a:r>
          </a:p>
          <a:p>
            <a:pPr algn="ctr"/>
            <a:r>
              <a:rPr lang="ru-RU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Голубицкая Ирина Владимировна</a:t>
            </a:r>
          </a:p>
          <a:p>
            <a:pPr algn="ctr"/>
            <a:endParaRPr lang="ru-RU" sz="54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86494233"/>
              </p:ext>
            </p:extLst>
          </p:nvPr>
        </p:nvGraphicFramePr>
        <p:xfrm>
          <a:off x="427838" y="58723"/>
          <a:ext cx="11526038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019">
                  <a:extLst>
                    <a:ext uri="{9D8B030D-6E8A-4147-A177-3AD203B41FA5}">
                      <a16:colId xmlns:a16="http://schemas.microsoft.com/office/drawing/2014/main" xmlns="" val="520168219"/>
                    </a:ext>
                  </a:extLst>
                </a:gridCol>
                <a:gridCol w="5763019">
                  <a:extLst>
                    <a:ext uri="{9D8B030D-6E8A-4147-A177-3AD203B41FA5}">
                      <a16:colId xmlns:a16="http://schemas.microsoft.com/office/drawing/2014/main" xmlns="" val="2476946636"/>
                    </a:ext>
                  </a:extLst>
                </a:gridCol>
              </a:tblGrid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7144139"/>
                  </a:ext>
                </a:extLst>
              </a:tr>
              <a:tr h="35007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МРОТ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7433088"/>
                  </a:ext>
                </a:extLst>
              </a:tr>
              <a:tr h="350070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МРОТ был равен 11 163 руб.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1 января 2019 года МРОТ равен величине прожиточного уровня за II квартал предыдущего года. 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Этот показатель утвердили в сумме 11 280 руб. 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 – МРОТ вырос на 117 рублей. 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Основание: Федеральный закон от 25.12.2018 № 481-ФЗ.</a:t>
                      </a:r>
                    </a:p>
                    <a:p>
                      <a:endParaRPr lang="ru-RU" sz="18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Важно отметить, что в 2019 году нужно будет произвести индексацию заработной платы работников бюджетной сферы. </a:t>
                      </a:r>
                    </a:p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988218"/>
                  </a:ext>
                </a:extLst>
              </a:tr>
              <a:tr h="350070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                                 Добавлен дополнительный выходной для диспансеризации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0580716"/>
                  </a:ext>
                </a:extLst>
              </a:tr>
              <a:tr h="192538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Оплачиваемый день на медосмотр выделяли только тем, кто по закону обязан его проходить (ст. 185 ТК).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Например, это работники в возрасте до 18 лет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Работодатель обязан предоставлять всем работникам раз в три года дополнительный выходной день для диспансеризации. </a:t>
                      </a:r>
                      <a:r>
                        <a:rPr lang="ru-RU" sz="18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Предпенсионерам</a:t>
                      </a:r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 работающим пенсионерам </a:t>
                      </a:r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 диспансеризацию надо выделять два рабочих дня ежегодно (Федеральный закон от 03.10.2018 № 353-ФЗ)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6167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4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5216865"/>
              </p:ext>
            </p:extLst>
          </p:nvPr>
        </p:nvGraphicFramePr>
        <p:xfrm>
          <a:off x="427839" y="1"/>
          <a:ext cx="11576836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8418">
                  <a:extLst>
                    <a:ext uri="{9D8B030D-6E8A-4147-A177-3AD203B41FA5}">
                      <a16:colId xmlns:a16="http://schemas.microsoft.com/office/drawing/2014/main" xmlns="" val="3021525030"/>
                    </a:ext>
                  </a:extLst>
                </a:gridCol>
                <a:gridCol w="5788418">
                  <a:extLst>
                    <a:ext uri="{9D8B030D-6E8A-4147-A177-3AD203B41FA5}">
                      <a16:colId xmlns:a16="http://schemas.microsoft.com/office/drawing/2014/main" xmlns="" val="2880362110"/>
                    </a:ext>
                  </a:extLst>
                </a:gridCol>
              </a:tblGrid>
              <a:tr h="63625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Отпуска: ввели новые отпуска вне графика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9315406"/>
                  </a:ext>
                </a:extLst>
              </a:tr>
              <a:tr h="469615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22 октября 2018 года обязательные отпуска многодетным в удобное время не предоставлялись.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Работодатели обязаны предоставлять ежегодный оплачиваемый отпуск в удобное время: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сотрудникам с тремя детьми и более в возрасте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12 лет (Федеральный закон от 11.10.2018 № 360-ФЗ). 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Такое требование действует с 22 октября 2018 года. В 2019 году его также обязательно соблюдать.</a:t>
                      </a:r>
                      <a:endParaRPr lang="en-US" sz="1600" b="1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работники, усыновившие ребенка в возрасте до трех месяцев (ст. 122 ТК)</a:t>
                      </a:r>
                      <a:endParaRPr lang="en-US" sz="16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работник, жена которого в отпуске</a:t>
                      </a:r>
                      <a:endParaRPr lang="en-US" sz="16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 беременности и родам (ч. 4 ст. 123 ТК)</a:t>
                      </a:r>
                      <a:endParaRPr lang="en-US" sz="16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сотрудница перед отпуском по беременности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dirty="0" smtClean="0"/>
                        <a:t>и родам или сразу после него (ст. 122 и 260 ТК)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аботники в возрасте до 18 лет (статьи 122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 267 ТК)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работники </a:t>
                      </a:r>
                      <a:r>
                        <a:rPr lang="ru-RU" sz="1600" b="1" dirty="0" smtClean="0"/>
                        <a:t>Крайнего Севера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и приравненных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территорий, если сопровождают ребенка, который поступает в образовательное учреждение в другой местности (ст. 322 ТК)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6640294"/>
                  </a:ext>
                </a:extLst>
              </a:tr>
              <a:tr h="63625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Мигранты: обязали следить за работниками</a:t>
                      </a:r>
                    </a:p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4976871"/>
                  </a:ext>
                </a:extLst>
              </a:tr>
              <a:tr h="818039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16 января 2019 года могли оштрафовать только физлиц, которые пригласили иностранцев по частным делам и предоставили</a:t>
                      </a:r>
                      <a:r>
                        <a:rPr lang="ru-RU" sz="1600" b="1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 жилье.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16 января 2019 года работодатели, которые приглашают иностранных сотрудников, должны следить за тем, чтобы: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151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73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8572847"/>
              </p:ext>
            </p:extLst>
          </p:nvPr>
        </p:nvGraphicFramePr>
        <p:xfrm>
          <a:off x="452438" y="209550"/>
          <a:ext cx="1155223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119">
                  <a:extLst>
                    <a:ext uri="{9D8B030D-6E8A-4147-A177-3AD203B41FA5}">
                      <a16:colId xmlns:a16="http://schemas.microsoft.com/office/drawing/2014/main" xmlns="" val="1675445919"/>
                    </a:ext>
                  </a:extLst>
                </a:gridCol>
                <a:gridCol w="5776119">
                  <a:extLst>
                    <a:ext uri="{9D8B030D-6E8A-4147-A177-3AD203B41FA5}">
                      <a16:colId xmlns:a16="http://schemas.microsoft.com/office/drawing/2014/main" xmlns="" val="2594444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Штраф от 2000 до 4000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-род занятий иностранного сотрудника соответствовал цели въезда;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-иностранец своевременно выезжал из страны.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Такие обязанности закрепили в законе от 19.07.2018 № 216-ФЗ и от 19.07.2018 № 215-ФЗ.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нарушение новых норм организации будут платить штраф от 400 000 до 500 000 руб. Штраф для должностных лиц и ИП – от 45 000 до 50 000 руб.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8748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СПЕЦООЦЕНКА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января 2019 года закончился переходный период, когда в некоторых случаях можно было не проводить </a:t>
                      </a:r>
                      <a:r>
                        <a:rPr lang="ru-RU" sz="1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спецоценку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Всем компаниям и ИП, у которых останутся рабочие места без </a:t>
                      </a:r>
                      <a:r>
                        <a:rPr lang="ru-RU" sz="1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спецоценки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(кроме рабочих мест надомников и </a:t>
                      </a:r>
                      <a:r>
                        <a:rPr lang="ru-RU" sz="1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дистанционщиков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грозит штраф: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компании – от 60 тыс. до 80 тыс. руб.;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директора компании или ИП – от 5 тыс. до 10 тыс. руб.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Вместо штрафа могут вынести предупреждение, но это маловероятно. Основание: документ: Федеральный закон от 28.12.2013 № 426-ФЗ.</a:t>
                      </a:r>
                    </a:p>
                    <a:p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480068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4793" y="2906403"/>
            <a:ext cx="4471332" cy="30330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8376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858315"/>
              </p:ext>
            </p:extLst>
          </p:nvPr>
        </p:nvGraphicFramePr>
        <p:xfrm>
          <a:off x="461393" y="117447"/>
          <a:ext cx="11730606" cy="6635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303">
                  <a:extLst>
                    <a:ext uri="{9D8B030D-6E8A-4147-A177-3AD203B41FA5}">
                      <a16:colId xmlns:a16="http://schemas.microsoft.com/office/drawing/2014/main" xmlns="" val="890616904"/>
                    </a:ext>
                  </a:extLst>
                </a:gridCol>
                <a:gridCol w="5865303">
                  <a:extLst>
                    <a:ext uri="{9D8B030D-6E8A-4147-A177-3AD203B41FA5}">
                      <a16:colId xmlns:a16="http://schemas.microsoft.com/office/drawing/2014/main" xmlns="" val="1788911508"/>
                    </a:ext>
                  </a:extLst>
                </a:gridCol>
              </a:tblGrid>
              <a:tr h="404102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               ПЕНСИЯ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2688221"/>
                  </a:ext>
                </a:extLst>
              </a:tr>
              <a:tr h="40410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Как  было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Как стало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8999758"/>
                  </a:ext>
                </a:extLst>
              </a:tr>
              <a:tr h="3022466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Возраст выхода на пенсию для мужчин — 60 лет, для женщин — 55 лет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Пенсионный возраст для мужчин – 65 лет, для женщин – 60 лет. Повышать его будут поэтапно. В 2019 году пенсионный возраст для мужчин — 60,5 лет, для женщин — 55,5 лет (Федеральный закон от 03.10.2018 № 350-ФЗ</a:t>
                      </a: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2019 года работникам с большим стажем дали возможность выйти на пенсию на два года раньше положенного. Для этого мужчинам понадобится стаж не менее 42 лет, а женщинам – не менее 37. Воспользоваться льготой смогут только те, кто достиг возраста 60 и 55 лет соответственно.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286680"/>
                  </a:ext>
                </a:extLst>
              </a:tr>
              <a:tr h="22253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ТРУДОВЫЕ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КНИЖКИ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год станет подготовительным для перехода к электронным трудовым книжкам.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Переход планируется на 1 января 2020 года, а переходный период продлится до конца 2027 года. В эти годы работодатели будут вести обычные трудовые книжки и одновременно передавать данные в ПФР в электронном виде. Данный вопрос в настоящее время прорабатывается.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5972440"/>
                  </a:ext>
                </a:extLst>
              </a:tr>
              <a:tr h="56291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ОТДЫХ</a:t>
                      </a:r>
                      <a:r>
                        <a:rPr lang="ru-RU" sz="1600" b="1" baseline="0" dirty="0" smtClean="0"/>
                        <a:t> ЗА СЧЕТ РАБОТОДАТЕЛЯ в 2019  ГОДУ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1 января 2019 года работодатель может оплатить путёвку сотруднику и его семье. </a:t>
                      </a:r>
                      <a:endParaRPr lang="ru-RU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8070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111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891" y="365760"/>
            <a:ext cx="11325498" cy="6061166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С 1 января 2019 года работодатель может оплатить путёвку сотруднику и его семье. </a:t>
            </a:r>
            <a:endParaRPr lang="ru-RU" dirty="0" smtClean="0"/>
          </a:p>
          <a:p>
            <a:r>
              <a:rPr lang="ru-RU" dirty="0" smtClean="0"/>
              <a:t>В целях стимулирования развития внутреннего туризма в России Правительство  РФ  Федеральным  законом от 23.04.2018 № 113-ФЗ внесло в статью 255 Налогового кодекса РФ подпункт 24.2, в соответствии с которым  с 01.01.2019  организация-работодатель имеет право оплатить туристическую  путёвку для сотрудника и членов его семьи и учесть эти расходы в целях исчисления налога на прибыль в сумме, не превышающей 50 000 рублей в год на одного сотрудника.</a:t>
            </a:r>
          </a:p>
          <a:p>
            <a:r>
              <a:rPr lang="ru-RU" b="1" dirty="0" smtClean="0"/>
              <a:t>Может ли работник купить путёвку самостоятельно, а потом предъявить работодателю к возмещению?</a:t>
            </a:r>
            <a:endParaRPr lang="ru-RU" dirty="0" smtClean="0"/>
          </a:p>
          <a:p>
            <a:r>
              <a:rPr lang="ru-RU" dirty="0" smtClean="0"/>
              <a:t>Нет, не может.</a:t>
            </a:r>
          </a:p>
          <a:p>
            <a:r>
              <a:rPr lang="ru-RU" dirty="0" smtClean="0"/>
              <a:t>Главным условием учёта данных расходов в составе расходов на оплату труда является заключение договором о реализации туристского продукта работодателем и туроператором или </a:t>
            </a:r>
            <a:r>
              <a:rPr lang="ru-RU" dirty="0" err="1" smtClean="0"/>
              <a:t>турагентом</a:t>
            </a:r>
            <a:r>
              <a:rPr lang="ru-RU" dirty="0" smtClean="0"/>
              <a:t>. Стороной договора не может быть непосредственно работник, являющийся пользователем услуг.</a:t>
            </a:r>
          </a:p>
          <a:p>
            <a:r>
              <a:rPr lang="ru-RU" dirty="0" smtClean="0"/>
              <a:t>Данные расходы можно учесть, если соответствующие услуги оказаны:</a:t>
            </a:r>
          </a:p>
          <a:p>
            <a:r>
              <a:rPr lang="ru-RU" dirty="0" smtClean="0"/>
              <a:t>сотрудникам;</a:t>
            </a:r>
          </a:p>
          <a:p>
            <a:r>
              <a:rPr lang="ru-RU" dirty="0" smtClean="0"/>
              <a:t>их супругам;</a:t>
            </a:r>
          </a:p>
          <a:p>
            <a:r>
              <a:rPr lang="ru-RU" dirty="0" smtClean="0"/>
              <a:t>их родителям;</a:t>
            </a:r>
          </a:p>
          <a:p>
            <a:r>
              <a:rPr lang="ru-RU" dirty="0" smtClean="0"/>
              <a:t>их детям (в том числе усыновлённым) в возрасте до 18 лет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796925" y="417513"/>
            <a:ext cx="10707688" cy="549433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детям (в том числе усыновлённым) в возрасте до 24 лет, обучающимся </a:t>
            </a:r>
            <a:r>
              <a:rPr lang="ru-RU" dirty="0" err="1" smtClean="0"/>
              <a:t>очно</a:t>
            </a:r>
            <a:r>
              <a:rPr lang="ru-RU" dirty="0" smtClean="0"/>
              <a:t> в образовательных организациях;</a:t>
            </a:r>
          </a:p>
          <a:p>
            <a:r>
              <a:rPr lang="ru-RU" dirty="0" smtClean="0"/>
              <a:t>их подопечным в возрасте до 18 и бывшим подопечным (после прекращения опеки или попечительства) в возрасте до 24 лет, обучающимся </a:t>
            </a:r>
            <a:r>
              <a:rPr lang="ru-RU" dirty="0" err="1" smtClean="0"/>
              <a:t>очно</a:t>
            </a:r>
            <a:r>
              <a:rPr lang="ru-RU" dirty="0" smtClean="0"/>
              <a:t> в образовательных организациях.</a:t>
            </a:r>
          </a:p>
          <a:p>
            <a:r>
              <a:rPr lang="ru-RU" dirty="0" smtClean="0"/>
              <a:t>В соответствии с Федеральным законом от 23.04.2018 № 113-ФЗ,  в рамках подпункта 24.2 статьи 255 НК РФ, работодатель может произвести оплату следующих услуг, оказанных по договору о реализации туристского продукта:</a:t>
            </a:r>
          </a:p>
          <a:p>
            <a:r>
              <a:rPr lang="ru-RU" dirty="0" smtClean="0"/>
              <a:t>услуги по проезду по территории Российской Федерации до пункта назначения и обратно либо по иному согласованному в договоре о реализации туристского продукта маршруту;</a:t>
            </a:r>
          </a:p>
          <a:p>
            <a:r>
              <a:rPr lang="ru-RU" dirty="0" smtClean="0"/>
              <a:t>услуги проживания туриста в гостинице (гостиницах) или ином (иных) средстве (средствах) размещения, объекте санаторно-курортного лечения и отдыха, расположенных на территории Российской Федерации, включая услуги питания туриста, если услуги питания предоставляются в комплексе с услугами проживания в гостинице или ином средстве размещения, объекте санаторно-курортного лечения и отдыха;</a:t>
            </a:r>
          </a:p>
          <a:p>
            <a:r>
              <a:rPr lang="ru-RU" dirty="0" smtClean="0"/>
              <a:t>услуги по санаторно-курортному обслуживанию;</a:t>
            </a:r>
          </a:p>
          <a:p>
            <a:r>
              <a:rPr lang="ru-RU" dirty="0" smtClean="0"/>
              <a:t>экскурсионные услуги.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6206" y="313509"/>
            <a:ext cx="11064240" cy="5597713"/>
          </a:xfrm>
        </p:spPr>
        <p:txBody>
          <a:bodyPr/>
          <a:lstStyle/>
          <a:p>
            <a:r>
              <a:rPr lang="ru-RU" b="1" dirty="0" smtClean="0"/>
              <a:t>Налог на прибыль</a:t>
            </a:r>
            <a:endParaRPr lang="ru-RU" dirty="0" smtClean="0"/>
          </a:p>
          <a:p>
            <a:r>
              <a:rPr lang="ru-RU" dirty="0" smtClean="0"/>
              <a:t>Указанные выше затраты разрешено списывать в расходы по налогу на прибыль, но не более 50 000 рублей за налоговый период, на каждого работника и его родственника по отдельности (п. 24.2 ст. 255 НК РФ).</a:t>
            </a:r>
          </a:p>
          <a:p>
            <a:r>
              <a:rPr lang="ru-RU" dirty="0" smtClean="0"/>
              <a:t>Стоимость услуг по организации туризма, санаторно-курортного лечения и отдыха на территории РФ, указанных в пункте 24.2 части 2 статьи 255 НК РФ (</a:t>
            </a:r>
            <a:r>
              <a:rPr lang="ru-RU" dirty="0" err="1" smtClean="0"/>
              <a:t>пп</a:t>
            </a:r>
            <a:r>
              <a:rPr lang="ru-RU" dirty="0" smtClean="0"/>
              <a:t>. «б» п. 1 ст. 1, п. 1 ст. 2 Федерального закона от 23.04.2018 № 113-ФЗ «О внесении изменений в статьи 255 и 270 части второй Налогового кодекса Российской Федерации»), учитываются в целях налогообложения прибыли в размере, не превышающем 6% от расходов на оплату труда вместе со взносами по договорам ДМС и расходам по договорам на оказание медицинских услуг, заключённых в пользу работников на срок не менее года.</a:t>
            </a:r>
          </a:p>
          <a:p>
            <a:r>
              <a:rPr lang="ru-RU" b="1" dirty="0" smtClean="0"/>
              <a:t>НДС</a:t>
            </a:r>
            <a:endParaRPr lang="ru-RU" dirty="0" smtClean="0"/>
          </a:p>
          <a:p>
            <a:r>
              <a:rPr lang="ru-RU" dirty="0" smtClean="0"/>
              <a:t>Что касается  НДС, то оплата организацией туристских путёвок, оформленных на работников организации, реализацией товаров (работ, услуг) для целей налога на добавленную стоимость не является (Письмо Минфина России от 03.06.2014 № 03-07-11/26545). Поэтому объекта налогообложения по НДС у работодателя не возникает.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587829"/>
            <a:ext cx="10855234" cy="5695405"/>
          </a:xfrm>
        </p:spPr>
        <p:txBody>
          <a:bodyPr/>
          <a:lstStyle/>
          <a:p>
            <a:r>
              <a:rPr lang="ru-RU" b="1" dirty="0" smtClean="0"/>
              <a:t>НДФЛ</a:t>
            </a:r>
            <a:endParaRPr lang="ru-RU" dirty="0" smtClean="0"/>
          </a:p>
          <a:p>
            <a:r>
              <a:rPr lang="ru-RU" dirty="0" smtClean="0"/>
              <a:t>Расходы на оплату туристической путёвки, санаторно-курортного лечения работников и членов их семей учитываются в составе расходов на оплату труда. Соответственно, оплата труда облагается НДФЛ. В качестве налогового агента организация обязана исчислить, удержать у работника и уплатить в бюджет соответствующую сумму НДФЛ по ставке 13% (п. 1 ст. 224 НК РФ, п. п. 1, 2 ст. 226 НК РФ).</a:t>
            </a:r>
          </a:p>
          <a:p>
            <a:r>
              <a:rPr lang="ru-RU" dirty="0" smtClean="0"/>
              <a:t>Что касается оплаты стоимости туристической путёвки членам семьи работника, в пользу которых другие  выплаты не осуществляются, то удержать НДФЛ возможности нет. В данном случае  пунктом 5 статьи 226 НК РФ уточняется, что при невозможности в течение налогового периода удержать у налогоплательщика исчисленную сумму налога налоговый агент обязан в срок не позднее 1 марта года,  следующего за истекшим налоговым периодом, в котором возникли соответствующие обстоятельства, письменно сообщить налогоплательщику и налоговому органу по месту своего учёта о невозможности удержать налог с сумм дохода, с которого не удержан налог, и сумме </a:t>
            </a:r>
            <a:r>
              <a:rPr lang="ru-RU" dirty="0" err="1" smtClean="0"/>
              <a:t>неудержанного</a:t>
            </a:r>
            <a:r>
              <a:rPr lang="ru-RU" dirty="0" smtClean="0"/>
              <a:t> налога. Следовательно, уплатить и представить в налоговый орган декларацию уже должны сами родственники сотрудника, получившие путёвки.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1941</TotalTime>
  <Words>819</Words>
  <Application>Microsoft Office PowerPoint</Application>
  <PresentationFormat>Произвольный</PresentationFormat>
  <Paragraphs>94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Кадровая служба – совокупность специализированных структур, подразделений вместе с занятыми на них должностными лицами, призванными управлять персоналом в рамках избранной кадровой политики. ОГ</dc:title>
  <dc:creator>Пользователь Windows</dc:creator>
  <cp:lastModifiedBy>BEST</cp:lastModifiedBy>
  <cp:revision>80</cp:revision>
  <dcterms:created xsi:type="dcterms:W3CDTF">2018-10-17T10:20:14Z</dcterms:created>
  <dcterms:modified xsi:type="dcterms:W3CDTF">2019-08-25T11:54:50Z</dcterms:modified>
</cp:coreProperties>
</file>